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6" r:id="rId10"/>
    <p:sldId id="261" r:id="rId11"/>
    <p:sldId id="265" r:id="rId12"/>
    <p:sldId id="267" r:id="rId13"/>
    <p:sldId id="277" r:id="rId14"/>
    <p:sldId id="268" r:id="rId15"/>
    <p:sldId id="269" r:id="rId16"/>
    <p:sldId id="278" r:id="rId17"/>
    <p:sldId id="270" r:id="rId18"/>
    <p:sldId id="271" r:id="rId19"/>
    <p:sldId id="272" r:id="rId20"/>
    <p:sldId id="273" r:id="rId21"/>
    <p:sldId id="284" r:id="rId22"/>
    <p:sldId id="274" r:id="rId23"/>
    <p:sldId id="275" r:id="rId24"/>
    <p:sldId id="276" r:id="rId25"/>
    <p:sldId id="279" r:id="rId26"/>
    <p:sldId id="280" r:id="rId27"/>
    <p:sldId id="281" r:id="rId28"/>
    <p:sldId id="282" r:id="rId29"/>
    <p:sldId id="283" r:id="rId30"/>
    <p:sldId id="285" r:id="rId3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6DA9-0FD1-4EDC-9410-0E41D3103BD2}" type="datetimeFigureOut">
              <a:rPr lang="nl-NL" smtClean="0"/>
              <a:t>1-12-2014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E13B5-84F0-4A6F-9F3A-2ABEEA0ED2A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6DA9-0FD1-4EDC-9410-0E41D3103BD2}" type="datetimeFigureOut">
              <a:rPr lang="nl-NL" smtClean="0"/>
              <a:t>1-12-2014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E13B5-84F0-4A6F-9F3A-2ABEEA0ED2A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6DA9-0FD1-4EDC-9410-0E41D3103BD2}" type="datetimeFigureOut">
              <a:rPr lang="nl-NL" smtClean="0"/>
              <a:t>1-12-2014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E13B5-84F0-4A6F-9F3A-2ABEEA0ED2A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6DA9-0FD1-4EDC-9410-0E41D3103BD2}" type="datetimeFigureOut">
              <a:rPr lang="nl-NL" smtClean="0"/>
              <a:t>1-12-2014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E13B5-84F0-4A6F-9F3A-2ABEEA0ED2A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6DA9-0FD1-4EDC-9410-0E41D3103BD2}" type="datetimeFigureOut">
              <a:rPr lang="nl-NL" smtClean="0"/>
              <a:t>1-12-2014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E13B5-84F0-4A6F-9F3A-2ABEEA0ED2A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6DA9-0FD1-4EDC-9410-0E41D3103BD2}" type="datetimeFigureOut">
              <a:rPr lang="nl-NL" smtClean="0"/>
              <a:t>1-12-2014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E13B5-84F0-4A6F-9F3A-2ABEEA0ED2A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6DA9-0FD1-4EDC-9410-0E41D3103BD2}" type="datetimeFigureOut">
              <a:rPr lang="nl-NL" smtClean="0"/>
              <a:t>1-12-2014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E13B5-84F0-4A6F-9F3A-2ABEEA0ED2A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6DA9-0FD1-4EDC-9410-0E41D3103BD2}" type="datetimeFigureOut">
              <a:rPr lang="nl-NL" smtClean="0"/>
              <a:t>1-12-2014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E13B5-84F0-4A6F-9F3A-2ABEEA0ED2A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6DA9-0FD1-4EDC-9410-0E41D3103BD2}" type="datetimeFigureOut">
              <a:rPr lang="nl-NL" smtClean="0"/>
              <a:t>1-12-2014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E13B5-84F0-4A6F-9F3A-2ABEEA0ED2A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6DA9-0FD1-4EDC-9410-0E41D3103BD2}" type="datetimeFigureOut">
              <a:rPr lang="nl-NL" smtClean="0"/>
              <a:t>1-12-2014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E13B5-84F0-4A6F-9F3A-2ABEEA0ED2A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6DA9-0FD1-4EDC-9410-0E41D3103BD2}" type="datetimeFigureOut">
              <a:rPr lang="nl-NL" smtClean="0"/>
              <a:t>1-12-2014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E13B5-84F0-4A6F-9F3A-2ABEEA0ED2A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1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E6DA9-0FD1-4EDC-9410-0E41D3103BD2}" type="datetimeFigureOut">
              <a:rPr lang="nl-NL" smtClean="0"/>
              <a:t>1-12-2014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E13B5-84F0-4A6F-9F3A-2ABEEA0ED2A3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nl-NL" dirty="0" smtClean="0"/>
          </a:p>
          <a:p>
            <a:endParaRPr lang="nl-NL" dirty="0"/>
          </a:p>
          <a:p>
            <a:r>
              <a:rPr lang="nl-NL" sz="1200" dirty="0" smtClean="0"/>
              <a:t>2012</a:t>
            </a:r>
            <a:endParaRPr lang="nl-NL" sz="1200" dirty="0"/>
          </a:p>
        </p:txBody>
      </p:sp>
      <p:pic>
        <p:nvPicPr>
          <p:cNvPr id="4" name="Afbeelding 3" descr="quiz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836712"/>
            <a:ext cx="4953953" cy="37383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Polyurie</a:t>
            </a:r>
            <a:r>
              <a:rPr lang="nl-NL" dirty="0" smtClean="0"/>
              <a:t> betekent….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Meer dan 2 liter per 24 uur plassen.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endParaRPr lang="nl-NL" dirty="0"/>
          </a:p>
        </p:txBody>
      </p:sp>
      <p:pic>
        <p:nvPicPr>
          <p:cNvPr id="4" name="Afbeelding 3" descr="onderstee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2348880"/>
            <a:ext cx="2599730" cy="39209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Noem 2 ziektebeelden waardoor een zorgvrager vocht kan vasthouden.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Hartfalen</a:t>
            </a:r>
          </a:p>
          <a:p>
            <a:r>
              <a:rPr lang="nl-NL" dirty="0" err="1" smtClean="0"/>
              <a:t>Nierfalen</a:t>
            </a:r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4" name="Afbeelding 3" descr="hartfal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2204864"/>
            <a:ext cx="3472210" cy="379520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Wat kan de oorzaak zijn als urine naar ammoniak ruikt?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Blaasontsteking.</a:t>
            </a:r>
            <a:endParaRPr lang="nl-NL" dirty="0"/>
          </a:p>
        </p:txBody>
      </p:sp>
      <p:pic>
        <p:nvPicPr>
          <p:cNvPr id="4" name="Afbeelding 3" descr="urine onderzoe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3933056"/>
            <a:ext cx="3167980" cy="18635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betekent </a:t>
            </a:r>
            <a:r>
              <a:rPr lang="nl-NL" dirty="0" err="1" smtClean="0"/>
              <a:t>Anurie</a:t>
            </a:r>
            <a:r>
              <a:rPr lang="nl-NL" dirty="0" smtClean="0"/>
              <a:t>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Minder dan 50 ml per 24 uur plassen.</a:t>
            </a:r>
            <a:endParaRPr lang="nl-NL" dirty="0"/>
          </a:p>
        </p:txBody>
      </p:sp>
      <p:pic>
        <p:nvPicPr>
          <p:cNvPr id="4" name="Afbeelding 3" descr="urine anurie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4048" y="3501008"/>
            <a:ext cx="3537590" cy="26497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Noem welke bacterie vaak de veroorzaker is van de blaasontsteking?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 – </a:t>
            </a:r>
            <a:r>
              <a:rPr lang="nl-NL" dirty="0" err="1" smtClean="0"/>
              <a:t>coli</a:t>
            </a:r>
            <a:r>
              <a:rPr lang="nl-NL" dirty="0" smtClean="0"/>
              <a:t> bacterie uit de darmen.</a:t>
            </a:r>
          </a:p>
          <a:p>
            <a:pPr>
              <a:buNone/>
            </a:pPr>
            <a:endParaRPr lang="nl-NL" dirty="0"/>
          </a:p>
        </p:txBody>
      </p:sp>
      <p:pic>
        <p:nvPicPr>
          <p:cNvPr id="4" name="Afbeelding 3" descr="e-col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2852936"/>
            <a:ext cx="3663280" cy="30222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2016224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Waar zou de urine van dhr. Verhoeven naar ruiken als zijn diabetes ontregelt is?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3068960"/>
            <a:ext cx="8229600" cy="3057203"/>
          </a:xfrm>
        </p:spPr>
        <p:txBody>
          <a:bodyPr/>
          <a:lstStyle/>
          <a:p>
            <a:r>
              <a:rPr lang="nl-NL" dirty="0" smtClean="0"/>
              <a:t>Aceton </a:t>
            </a:r>
          </a:p>
          <a:p>
            <a:pPr>
              <a:buNone/>
            </a:pPr>
            <a:endParaRPr lang="nl-NL" dirty="0"/>
          </a:p>
        </p:txBody>
      </p:sp>
      <p:pic>
        <p:nvPicPr>
          <p:cNvPr id="4" name="Afbeelding 3" descr="acet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3284984"/>
            <a:ext cx="3015779" cy="30157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betekent </a:t>
            </a:r>
            <a:r>
              <a:rPr lang="nl-NL" dirty="0" err="1" smtClean="0"/>
              <a:t>nycturie</a:t>
            </a:r>
            <a:r>
              <a:rPr lang="nl-NL" dirty="0" smtClean="0"/>
              <a:t>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‘s nachts verhoogde urine productie.</a:t>
            </a:r>
          </a:p>
          <a:p>
            <a:endParaRPr lang="nl-NL" dirty="0"/>
          </a:p>
        </p:txBody>
      </p:sp>
      <p:pic>
        <p:nvPicPr>
          <p:cNvPr id="4" name="Afbeelding 3" descr="nyctur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3789040"/>
            <a:ext cx="2558008" cy="25580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Benoem de normale urine kleur.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Lichtgeel/ strogeel.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Wat is de oorzaak als de urine lichter van kleur is?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Veel gedronken.</a:t>
            </a:r>
          </a:p>
          <a:p>
            <a:r>
              <a:rPr lang="nl-NL" dirty="0" smtClean="0"/>
              <a:t>Veel suikers in de urine, als diabetes is ontregelt.</a:t>
            </a:r>
          </a:p>
          <a:p>
            <a:pPr>
              <a:buNone/>
            </a:pPr>
            <a:endParaRPr lang="nl-NL" dirty="0"/>
          </a:p>
        </p:txBody>
      </p:sp>
      <p:pic>
        <p:nvPicPr>
          <p:cNvPr id="4" name="Afbeelding 3" descr="hyper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940152" y="3284984"/>
            <a:ext cx="2728962" cy="3129905"/>
          </a:xfrm>
          <a:prstGeom prst="rect">
            <a:avLst/>
          </a:prstGeom>
          <a:ln>
            <a:solidFill>
              <a:srgbClr val="FF0000"/>
            </a:solidFill>
          </a:ln>
        </p:spPr>
      </p:pic>
      <p:cxnSp>
        <p:nvCxnSpPr>
          <p:cNvPr id="6" name="Rechte verbindingslijn met pijl 5"/>
          <p:cNvCxnSpPr/>
          <p:nvPr/>
        </p:nvCxnSpPr>
        <p:spPr>
          <a:xfrm>
            <a:off x="3851920" y="5733256"/>
            <a:ext cx="187220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Benoem de oorzaak van vleesnat kleurige urine.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Bloed in de urine.</a:t>
            </a:r>
          </a:p>
          <a:p>
            <a:pPr>
              <a:buNone/>
            </a:pPr>
            <a:endParaRPr lang="nl-NL" dirty="0"/>
          </a:p>
        </p:txBody>
      </p:sp>
      <p:pic>
        <p:nvPicPr>
          <p:cNvPr id="4" name="Afbeelding 3" descr="urine vleesnat kleuri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6600" y="2667000"/>
            <a:ext cx="4233326" cy="24901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647056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Medische term voor </a:t>
            </a:r>
            <a:br>
              <a:rPr lang="nl-NL" dirty="0" smtClean="0"/>
            </a:br>
            <a:r>
              <a:rPr lang="nl-NL" dirty="0" smtClean="0"/>
              <a:t>plassen, urine lozing: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>
              <a:buNone/>
            </a:pPr>
            <a:r>
              <a:rPr lang="nl-NL" dirty="0" smtClean="0"/>
              <a:t>Mictie</a:t>
            </a:r>
          </a:p>
        </p:txBody>
      </p:sp>
      <p:pic>
        <p:nvPicPr>
          <p:cNvPr id="4" name="Afbeelding 3" descr="urine potj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2564904"/>
            <a:ext cx="3448397" cy="39410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Urine algemeen onderzoek wordt opgevangen in een ….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Steriel of onsteriel potje.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Onsteriel potje</a:t>
            </a:r>
            <a:endParaRPr lang="nl-NL" dirty="0"/>
          </a:p>
        </p:txBody>
      </p:sp>
      <p:pic>
        <p:nvPicPr>
          <p:cNvPr id="4" name="Afbeelding 3" descr="urine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67075" y="2552700"/>
            <a:ext cx="3556740" cy="23884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Benoem wat op het potje moet komen te staan. (2)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Naam + geboortedatum</a:t>
            </a:r>
          </a:p>
          <a:p>
            <a:r>
              <a:rPr lang="nl-NL" dirty="0" smtClean="0"/>
              <a:t>Datum van afname</a:t>
            </a:r>
          </a:p>
          <a:p>
            <a:pPr>
              <a:buNone/>
            </a:pPr>
            <a:endParaRPr lang="nl-NL" dirty="0"/>
          </a:p>
        </p:txBody>
      </p:sp>
      <p:pic>
        <p:nvPicPr>
          <p:cNvPr id="4" name="Afbeelding 3" descr="urine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3284984"/>
            <a:ext cx="3556740" cy="23884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Wat wil drijvende slijmproppen in de urine zeggen…..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Noem er 2.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Beginnende infectie</a:t>
            </a:r>
          </a:p>
          <a:p>
            <a:pPr>
              <a:buNone/>
            </a:pPr>
            <a:r>
              <a:rPr lang="nl-NL" dirty="0" smtClean="0"/>
              <a:t>Vaginale afscheiding</a:t>
            </a:r>
          </a:p>
          <a:p>
            <a:pPr>
              <a:buNone/>
            </a:pPr>
            <a:r>
              <a:rPr lang="nl-NL" dirty="0" smtClean="0"/>
              <a:t>Sperma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/>
          </a:bodyPr>
          <a:lstStyle/>
          <a:p>
            <a:r>
              <a:rPr lang="nl-NL" dirty="0" smtClean="0"/>
              <a:t>Benoem de oorzaak van donker bruine urine met geel schuim.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r>
              <a:rPr lang="nl-NL" dirty="0" smtClean="0"/>
              <a:t>Hoog gehalte aan galstof in de urine.</a:t>
            </a:r>
          </a:p>
          <a:p>
            <a:r>
              <a:rPr lang="nl-NL" dirty="0" smtClean="0"/>
              <a:t>Dit heet bilirubine.</a:t>
            </a:r>
          </a:p>
          <a:p>
            <a:pPr>
              <a:buNone/>
            </a:pPr>
            <a:endParaRPr lang="nl-NL" dirty="0"/>
          </a:p>
        </p:txBody>
      </p:sp>
      <p:pic>
        <p:nvPicPr>
          <p:cNvPr id="4" name="Afbeelding 3" descr="urine bili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3212976"/>
            <a:ext cx="2689448" cy="26894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Benoem de medische term voor uitdroging.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Dehydratie </a:t>
            </a:r>
            <a:endParaRPr lang="nl-NL" dirty="0"/>
          </a:p>
        </p:txBody>
      </p:sp>
      <p:pic>
        <p:nvPicPr>
          <p:cNvPr id="4" name="Afbeelding 3" descr="vocht 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3645024"/>
            <a:ext cx="6582467" cy="19491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Leg uit wat een negatieve vochtbalans is.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vocht opname minder dan vochtverlies</a:t>
            </a:r>
            <a:endParaRPr lang="nl-NL" dirty="0"/>
          </a:p>
        </p:txBody>
      </p:sp>
      <p:pic>
        <p:nvPicPr>
          <p:cNvPr id="4" name="Afbeelding 3" descr="vochtbalans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35896" y="3140968"/>
            <a:ext cx="4799357" cy="19442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Hoe lang wordt </a:t>
            </a:r>
            <a:r>
              <a:rPr lang="nl-NL" dirty="0" smtClean="0"/>
              <a:t>een </a:t>
            </a:r>
            <a:r>
              <a:rPr lang="nl-NL" dirty="0" smtClean="0"/>
              <a:t>vochtbalans bij gehouden?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24 uur.</a:t>
            </a:r>
            <a:endParaRPr lang="nl-NL" dirty="0"/>
          </a:p>
        </p:txBody>
      </p:sp>
      <p:pic>
        <p:nvPicPr>
          <p:cNvPr id="4" name="Afbeelding 3" descr="vochtbalan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5856" y="2564904"/>
            <a:ext cx="4482802" cy="29722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Wat is de oorzaak van dehydratie.</a:t>
            </a:r>
            <a:br>
              <a:rPr lang="nl-NL" dirty="0" smtClean="0"/>
            </a:br>
            <a:r>
              <a:rPr lang="nl-NL" dirty="0" smtClean="0"/>
              <a:t>Noem er 4.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Te weinig drinken</a:t>
            </a:r>
          </a:p>
          <a:p>
            <a:r>
              <a:rPr lang="nl-NL" dirty="0" smtClean="0"/>
              <a:t>Diarree</a:t>
            </a:r>
          </a:p>
          <a:p>
            <a:r>
              <a:rPr lang="nl-NL" dirty="0" smtClean="0"/>
              <a:t>Braken</a:t>
            </a:r>
          </a:p>
          <a:p>
            <a:r>
              <a:rPr lang="nl-NL" dirty="0" smtClean="0"/>
              <a:t>Hitte</a:t>
            </a:r>
          </a:p>
          <a:p>
            <a:r>
              <a:rPr lang="nl-NL" dirty="0" smtClean="0"/>
              <a:t>Koorts </a:t>
            </a:r>
          </a:p>
          <a:p>
            <a:r>
              <a:rPr lang="nl-NL" dirty="0" smtClean="0"/>
              <a:t>Bloedverlies</a:t>
            </a:r>
          </a:p>
          <a:p>
            <a:r>
              <a:rPr lang="nl-NL" dirty="0" smtClean="0"/>
              <a:t>Transpiratie</a:t>
            </a:r>
          </a:p>
          <a:p>
            <a:r>
              <a:rPr lang="nl-NL" dirty="0" smtClean="0"/>
              <a:t>Brandwonden</a:t>
            </a:r>
          </a:p>
          <a:p>
            <a:r>
              <a:rPr lang="nl-NL" dirty="0" smtClean="0"/>
              <a:t>Medicijnen </a:t>
            </a:r>
          </a:p>
          <a:p>
            <a:endParaRPr lang="nl-NL" dirty="0"/>
          </a:p>
        </p:txBody>
      </p:sp>
      <p:pic>
        <p:nvPicPr>
          <p:cNvPr id="4" name="Afbeelding 3" descr="brak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3501008"/>
            <a:ext cx="2376264" cy="2376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Welke acties onderneem je bij dehydratie? Noem er 2.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Aanvullen bij tekorten</a:t>
            </a:r>
          </a:p>
          <a:p>
            <a:r>
              <a:rPr lang="nl-NL" dirty="0" smtClean="0"/>
              <a:t>Vaak kleine beetjes dan heel glas in een keer</a:t>
            </a:r>
          </a:p>
          <a:p>
            <a:r>
              <a:rPr lang="nl-NL" dirty="0" smtClean="0"/>
              <a:t>Bouillon </a:t>
            </a:r>
          </a:p>
          <a:p>
            <a:r>
              <a:rPr lang="nl-NL" dirty="0" smtClean="0"/>
              <a:t>ORS (</a:t>
            </a:r>
            <a:r>
              <a:rPr lang="nl-NL" dirty="0" err="1" smtClean="0"/>
              <a:t>oral</a:t>
            </a:r>
            <a:r>
              <a:rPr lang="nl-NL" dirty="0" smtClean="0"/>
              <a:t> </a:t>
            </a:r>
            <a:r>
              <a:rPr lang="nl-NL" dirty="0" err="1" smtClean="0"/>
              <a:t>rehydration</a:t>
            </a:r>
            <a:r>
              <a:rPr lang="nl-NL" dirty="0" smtClean="0"/>
              <a:t> </a:t>
            </a:r>
            <a:r>
              <a:rPr lang="nl-NL" dirty="0" err="1" smtClean="0"/>
              <a:t>salts</a:t>
            </a:r>
            <a:r>
              <a:rPr lang="nl-NL" dirty="0" smtClean="0"/>
              <a:t>) bij braken/diarree</a:t>
            </a:r>
          </a:p>
          <a:p>
            <a:endParaRPr lang="nl-NL" dirty="0"/>
          </a:p>
        </p:txBody>
      </p:sp>
      <p:pic>
        <p:nvPicPr>
          <p:cNvPr id="4" name="Afbeelding 3" descr="o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4210819"/>
            <a:ext cx="2647181" cy="26471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Welke acties onderneem je bij oedeem? Noem er 3.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Ga na wat de oorzaak is</a:t>
            </a:r>
          </a:p>
          <a:p>
            <a:r>
              <a:rPr lang="nl-NL" dirty="0" smtClean="0"/>
              <a:t>Minderen met zout </a:t>
            </a:r>
          </a:p>
          <a:p>
            <a:r>
              <a:rPr lang="nl-NL" dirty="0" smtClean="0"/>
              <a:t>Bewegen: stimuleert doorbloeding/spierfunctie</a:t>
            </a:r>
          </a:p>
          <a:p>
            <a:r>
              <a:rPr lang="nl-NL" dirty="0" smtClean="0"/>
              <a:t>Benen hoog als zit</a:t>
            </a:r>
          </a:p>
          <a:p>
            <a:r>
              <a:rPr lang="nl-NL" dirty="0" smtClean="0"/>
              <a:t>Hartfalen: 3 x per week wegen (ma, </a:t>
            </a:r>
            <a:r>
              <a:rPr lang="nl-NL" dirty="0" err="1" smtClean="0"/>
              <a:t>woe</a:t>
            </a:r>
            <a:r>
              <a:rPr lang="nl-NL" dirty="0" smtClean="0"/>
              <a:t>, vrij)</a:t>
            </a:r>
          </a:p>
          <a:p>
            <a:r>
              <a:rPr lang="nl-NL" dirty="0" smtClean="0"/>
              <a:t>Steunkousen </a:t>
            </a:r>
          </a:p>
          <a:p>
            <a:r>
              <a:rPr lang="nl-NL" dirty="0" smtClean="0"/>
              <a:t>Zwachtelen</a:t>
            </a:r>
            <a:endParaRPr lang="nl-NL" dirty="0"/>
          </a:p>
        </p:txBody>
      </p:sp>
      <p:pic>
        <p:nvPicPr>
          <p:cNvPr id="4" name="Afbeelding 3" descr="wegenscha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32240" y="4725144"/>
            <a:ext cx="1924050" cy="1924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Urine kan je op 5 punten observeren: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Noem er 4.</a:t>
            </a:r>
          </a:p>
          <a:p>
            <a:pPr>
              <a:buNone/>
            </a:pPr>
            <a:endParaRPr lang="nl-NL" dirty="0"/>
          </a:p>
          <a:p>
            <a:pPr marL="514350" indent="-514350">
              <a:buAutoNum type="arabicPeriod"/>
            </a:pPr>
            <a:r>
              <a:rPr lang="nl-NL" dirty="0" smtClean="0"/>
              <a:t>Kleur</a:t>
            </a:r>
          </a:p>
          <a:p>
            <a:pPr marL="514350" indent="-514350">
              <a:buAutoNum type="arabicPeriod"/>
            </a:pPr>
            <a:r>
              <a:rPr lang="nl-NL" dirty="0" smtClean="0"/>
              <a:t>Geur</a:t>
            </a:r>
          </a:p>
          <a:p>
            <a:pPr marL="514350" indent="-514350">
              <a:buAutoNum type="arabicPeriod"/>
            </a:pPr>
            <a:r>
              <a:rPr lang="nl-NL" dirty="0" smtClean="0"/>
              <a:t>Frequentie</a:t>
            </a:r>
          </a:p>
          <a:p>
            <a:pPr marL="514350" indent="-514350">
              <a:buAutoNum type="arabicPeriod"/>
            </a:pPr>
            <a:r>
              <a:rPr lang="nl-NL" dirty="0" smtClean="0"/>
              <a:t>Hoeveelheid</a:t>
            </a:r>
          </a:p>
          <a:p>
            <a:pPr marL="514350" indent="-514350">
              <a:buAutoNum type="arabicPeriod"/>
            </a:pPr>
            <a:r>
              <a:rPr lang="nl-NL" dirty="0" smtClean="0"/>
              <a:t>Helderheid </a:t>
            </a:r>
            <a:endParaRPr lang="nl-NL" dirty="0"/>
          </a:p>
        </p:txBody>
      </p:sp>
      <p:pic>
        <p:nvPicPr>
          <p:cNvPr id="4" name="Afbeelding 3" descr="urine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45500" y="3501008"/>
            <a:ext cx="3662930" cy="24822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Einde!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Wie is de winnaar?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2492896"/>
            <a:ext cx="3172598" cy="246931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17623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Hoeveel plast iemand normaal gemiddeld per dag?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Normaal = 1,2 – 1,5 liter per 24 uur.</a:t>
            </a:r>
          </a:p>
          <a:p>
            <a:pPr>
              <a:buNone/>
            </a:pPr>
            <a:endParaRPr lang="nl-NL" dirty="0"/>
          </a:p>
        </p:txBody>
      </p:sp>
      <p:pic>
        <p:nvPicPr>
          <p:cNvPr id="4" name="Afbeelding 3" descr="blaas met contrasvlstf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2564904"/>
            <a:ext cx="2302794" cy="3024336"/>
          </a:xfrm>
          <a:prstGeom prst="rect">
            <a:avLst/>
          </a:prstGeom>
        </p:spPr>
      </p:pic>
      <p:pic>
        <p:nvPicPr>
          <p:cNvPr id="5" name="Afbeelding 4" descr="blaas met contrasvlstf 2 leeg lope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2080" y="2564904"/>
            <a:ext cx="2292846" cy="30265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Oligurie</a:t>
            </a:r>
            <a:r>
              <a:rPr lang="nl-NL" dirty="0" smtClean="0"/>
              <a:t> betekent…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Minder dan 500 ml plassen per 24 uur.</a:t>
            </a:r>
          </a:p>
          <a:p>
            <a:pPr>
              <a:buNone/>
            </a:pPr>
            <a:endParaRPr lang="nl-NL" dirty="0"/>
          </a:p>
        </p:txBody>
      </p:sp>
      <p:pic>
        <p:nvPicPr>
          <p:cNvPr id="6" name="Afbeelding 5" descr="urine bij dehydrat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016" y="2708920"/>
            <a:ext cx="3160365" cy="36118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Hoe </a:t>
            </a:r>
            <a:r>
              <a:rPr lang="nl-NL" u="sng" dirty="0" smtClean="0"/>
              <a:t>vaak</a:t>
            </a:r>
            <a:r>
              <a:rPr lang="nl-NL" dirty="0" smtClean="0"/>
              <a:t> plast een normaal persoon per dag?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5 x per dag</a:t>
            </a:r>
            <a:endParaRPr lang="nl-NL" dirty="0"/>
          </a:p>
        </p:txBody>
      </p:sp>
      <p:pic>
        <p:nvPicPr>
          <p:cNvPr id="4" name="Afbeelding 3" descr="uri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3284984"/>
            <a:ext cx="3240360" cy="32403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Wat is de oorzaak van minder vaak plassen?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Noem er 2.</a:t>
            </a:r>
          </a:p>
          <a:p>
            <a:r>
              <a:rPr lang="nl-NL" dirty="0" smtClean="0"/>
              <a:t>Minder drinken</a:t>
            </a:r>
          </a:p>
          <a:p>
            <a:r>
              <a:rPr lang="nl-NL" dirty="0" smtClean="0"/>
              <a:t>Vocht vasthouden</a:t>
            </a:r>
          </a:p>
          <a:p>
            <a:r>
              <a:rPr lang="nl-NL" dirty="0" smtClean="0"/>
              <a:t>Uitdroging </a:t>
            </a:r>
            <a:endParaRPr lang="nl-NL" dirty="0"/>
          </a:p>
        </p:txBody>
      </p:sp>
      <p:pic>
        <p:nvPicPr>
          <p:cNvPr id="5" name="Afbeelding 4" descr="oedeem 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3356992"/>
            <a:ext cx="3858344" cy="25802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Wat is de oorzaak van vaker plassen?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Noem er 3.</a:t>
            </a:r>
          </a:p>
          <a:p>
            <a:r>
              <a:rPr lang="nl-NL" dirty="0" smtClean="0"/>
              <a:t>Veel drinken</a:t>
            </a:r>
          </a:p>
          <a:p>
            <a:r>
              <a:rPr lang="nl-NL" dirty="0" smtClean="0"/>
              <a:t>Koffie, thee, alcohol</a:t>
            </a:r>
          </a:p>
          <a:p>
            <a:r>
              <a:rPr lang="nl-NL" dirty="0" smtClean="0"/>
              <a:t>Blaasontsteking.</a:t>
            </a:r>
            <a:endParaRPr lang="nl-NL" dirty="0"/>
          </a:p>
        </p:txBody>
      </p:sp>
      <p:pic>
        <p:nvPicPr>
          <p:cNvPr id="4" name="Afbeelding 3" descr="alcoh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3459080"/>
            <a:ext cx="3265537" cy="2934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Benoem hoe normale urine ruikt.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Licht aromatisch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466</Words>
  <Application>Microsoft Office PowerPoint</Application>
  <PresentationFormat>Diavoorstelling (4:3)</PresentationFormat>
  <Paragraphs>103</Paragraphs>
  <Slides>30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30</vt:i4>
      </vt:variant>
    </vt:vector>
  </HeadingPairs>
  <TitlesOfParts>
    <vt:vector size="31" baseType="lpstr">
      <vt:lpstr>Office-thema</vt:lpstr>
      <vt:lpstr>PowerPoint-presentatie</vt:lpstr>
      <vt:lpstr>Medische term voor  plassen, urine lozing: </vt:lpstr>
      <vt:lpstr>Urine kan je op 5 punten observeren:</vt:lpstr>
      <vt:lpstr>Hoeveel plast iemand normaal gemiddeld per dag?</vt:lpstr>
      <vt:lpstr>Oligurie betekent…</vt:lpstr>
      <vt:lpstr>Hoe vaak plast een normaal persoon per dag?</vt:lpstr>
      <vt:lpstr>Wat is de oorzaak van minder vaak plassen?</vt:lpstr>
      <vt:lpstr>Wat is de oorzaak van vaker plassen?</vt:lpstr>
      <vt:lpstr>Benoem hoe normale urine ruikt.</vt:lpstr>
      <vt:lpstr>Polyurie betekent….</vt:lpstr>
      <vt:lpstr>Noem 2 ziektebeelden waardoor een zorgvrager vocht kan vasthouden.</vt:lpstr>
      <vt:lpstr>Wat kan de oorzaak zijn als urine naar ammoniak ruikt?</vt:lpstr>
      <vt:lpstr>Wat betekent Anurie?</vt:lpstr>
      <vt:lpstr>Noem welke bacterie vaak de veroorzaker is van de blaasontsteking?</vt:lpstr>
      <vt:lpstr>Waar zou de urine van dhr. Verhoeven naar ruiken als zijn diabetes ontregelt is?</vt:lpstr>
      <vt:lpstr>Wat betekent nycturie?</vt:lpstr>
      <vt:lpstr>Benoem de normale urine kleur.</vt:lpstr>
      <vt:lpstr>Wat is de oorzaak als de urine lichter van kleur is?</vt:lpstr>
      <vt:lpstr>Benoem de oorzaak van vleesnat kleurige urine.</vt:lpstr>
      <vt:lpstr>Urine algemeen onderzoek wordt opgevangen in een …. </vt:lpstr>
      <vt:lpstr>Benoem wat op het potje moet komen te staan. (2)</vt:lpstr>
      <vt:lpstr>Wat wil drijvende slijmproppen in de urine zeggen…..</vt:lpstr>
      <vt:lpstr>Benoem de oorzaak van donker bruine urine met geel schuim.</vt:lpstr>
      <vt:lpstr>Benoem de medische term voor uitdroging.</vt:lpstr>
      <vt:lpstr>Leg uit wat een negatieve vochtbalans is.</vt:lpstr>
      <vt:lpstr>Hoe lang wordt een vochtbalans bij gehouden?</vt:lpstr>
      <vt:lpstr>Wat is de oorzaak van dehydratie. Noem er 4.</vt:lpstr>
      <vt:lpstr>Welke acties onderneem je bij dehydratie? Noem er 2.</vt:lpstr>
      <vt:lpstr>Welke acties onderneem je bij oedeem? Noem er 3.</vt:lpstr>
      <vt:lpstr>Einde!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Esther Scheltens</dc:creator>
  <cp:lastModifiedBy>E. Scheltens-Flink</cp:lastModifiedBy>
  <cp:revision>15</cp:revision>
  <dcterms:created xsi:type="dcterms:W3CDTF">2012-11-26T09:36:24Z</dcterms:created>
  <dcterms:modified xsi:type="dcterms:W3CDTF">2014-12-01T18:17:05Z</dcterms:modified>
</cp:coreProperties>
</file>